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Verdana" panose="020B060403050404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garimetsa, Bruce" userId="c2780537-2803-4943-9bad-be364aa42776" providerId="ADAL" clId="{E4B8B73F-7CC7-49D5-9781-856D6662FB44}"/>
    <pc:docChg chg="mod">
      <pc:chgData name="Kgarimetsa, Bruce" userId="c2780537-2803-4943-9bad-be364aa42776" providerId="ADAL" clId="{E4B8B73F-7CC7-49D5-9781-856D6662FB44}" dt="2023-06-22T18:09:33.246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ebb95c6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ebb95c6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c8204d9d9_0_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9c8204d9d9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a8596e75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9a8596e7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d9a358ca3_3_92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g9d9a358ca3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d9a358ca3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9d9a358ca3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c8204d9d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9c8204d9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d9a358ca3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9d9a358ca3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c8204d9d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965" y="1143000"/>
            <a:ext cx="6010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9c8204d9d9_0_151:notes"/>
          <p:cNvSpPr txBox="1">
            <a:spLocks noGrp="1"/>
          </p:cNvSpPr>
          <p:nvPr>
            <p:ph type="body" idx="1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0" name="Google Shape;190;g9c8204d9d9_0_151:notes"/>
          <p:cNvSpPr txBox="1">
            <a:spLocks noGrp="1"/>
          </p:cNvSpPr>
          <p:nvPr>
            <p:ph type="sldNum" idx="12"/>
          </p:nvPr>
        </p:nvSpPr>
        <p:spPr>
          <a:xfrm>
            <a:off x="3884620" y="868521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c8204d9d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965" y="1143000"/>
            <a:ext cx="6010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9c8204d9d9_0_225:notes"/>
          <p:cNvSpPr txBox="1">
            <a:spLocks noGrp="1"/>
          </p:cNvSpPr>
          <p:nvPr>
            <p:ph type="body" idx="1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2" name="Google Shape;212;g9c8204d9d9_0_225:notes"/>
          <p:cNvSpPr txBox="1">
            <a:spLocks noGrp="1"/>
          </p:cNvSpPr>
          <p:nvPr>
            <p:ph type="sldNum" idx="12"/>
          </p:nvPr>
        </p:nvSpPr>
        <p:spPr>
          <a:xfrm>
            <a:off x="3884620" y="868521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c8204d9d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965" y="1143000"/>
            <a:ext cx="6010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9c8204d9d9_0_334:notes"/>
          <p:cNvSpPr txBox="1">
            <a:spLocks noGrp="1"/>
          </p:cNvSpPr>
          <p:nvPr>
            <p:ph type="body" idx="1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1" name="Google Shape;241;g9c8204d9d9_0_334:notes"/>
          <p:cNvSpPr txBox="1">
            <a:spLocks noGrp="1"/>
          </p:cNvSpPr>
          <p:nvPr>
            <p:ph type="sldNum" idx="12"/>
          </p:nvPr>
        </p:nvSpPr>
        <p:spPr>
          <a:xfrm>
            <a:off x="3884620" y="8685215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d9a358ca3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9d9a358ca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30400" y="2842900"/>
            <a:ext cx="6283200" cy="792600"/>
          </a:xfrm>
          <a:prstGeom prst="rect">
            <a:avLst/>
          </a:prstGeom>
          <a:solidFill>
            <a:srgbClr val="999999">
              <a:alpha val="636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l Content'">
  <p:cSld name="Dual Content'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25588" y="854614"/>
            <a:ext cx="4245000" cy="3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6457950" y="4837151"/>
            <a:ext cx="2442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655196" y="854614"/>
            <a:ext cx="4245000" cy="3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225587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line Content">
  <p:cSld name="Keyline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225589" y="1096082"/>
            <a:ext cx="8709600" cy="3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225587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3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line">
  <p:cSld name="Keylin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25588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225587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430400" y="2842900"/>
            <a:ext cx="6283200" cy="792600"/>
          </a:xfrm>
          <a:prstGeom prst="rect">
            <a:avLst/>
          </a:prstGeom>
          <a:solidFill>
            <a:srgbClr val="999999">
              <a:alpha val="636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225426" y="4837151"/>
            <a:ext cx="62325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2"/>
          </p:nvPr>
        </p:nvSpPr>
        <p:spPr>
          <a:xfrm>
            <a:off x="1430400" y="2842900"/>
            <a:ext cx="6283200" cy="792600"/>
          </a:xfrm>
          <a:prstGeom prst="rect">
            <a:avLst/>
          </a:prstGeom>
          <a:solidFill>
            <a:srgbClr val="999999">
              <a:alpha val="63690"/>
            </a:srgbClr>
          </a:solidFill>
        </p:spPr>
        <p:txBody>
          <a:bodyPr spcFirstLastPara="1" wrap="square" lIns="65100" tIns="65100" rIns="65100" bIns="651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line Content">
  <p:cSld name="Keyline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225594" y="118975"/>
            <a:ext cx="4346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225589" y="1096083"/>
            <a:ext cx="8709600" cy="3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2"/>
          </p:nvPr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32550" rIns="65100" bIns="3255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3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line">
  <p:cSld name="Keylin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32550" rIns="65100" bIns="3255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2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">
  <p:cSld name="Title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225589" y="854615"/>
            <a:ext cx="8674500" cy="3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2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32550" rIns="65100" bIns="3255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l Content'">
  <p:cSld name="Dual Content'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1"/>
          </p:nvPr>
        </p:nvSpPr>
        <p:spPr>
          <a:xfrm>
            <a:off x="225589" y="1133670"/>
            <a:ext cx="42450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6457956" y="4837151"/>
            <a:ext cx="2442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32550" rIns="65100" bIns="3255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2"/>
          </p:nvPr>
        </p:nvSpPr>
        <p:spPr>
          <a:xfrm>
            <a:off x="4655201" y="1133670"/>
            <a:ext cx="42450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 txBox="1"/>
          <p:nvPr/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800" b="0" i="0" u="none" strike="noStrike" cap="none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3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4"/>
          </p:nvPr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ual Content'">
  <p:cSld name="1_Dual Content'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225589" y="854615"/>
            <a:ext cx="4245000" cy="3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6457956" y="4837151"/>
            <a:ext cx="2442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32550" rIns="65100" bIns="3255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2"/>
          </p:nvPr>
        </p:nvSpPr>
        <p:spPr>
          <a:xfrm>
            <a:off x="4655201" y="854615"/>
            <a:ext cx="4245000" cy="3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3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Keyline">
  <p:cSld name="1_Keylin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225588" y="4837151"/>
            <a:ext cx="82656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225588" y="1096081"/>
            <a:ext cx="8709600" cy="3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2984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3"/>
          </p:nvPr>
        </p:nvSpPr>
        <p:spPr>
          <a:xfrm>
            <a:off x="225588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1"/>
          </p:nvPr>
        </p:nvSpPr>
        <p:spPr>
          <a:xfrm>
            <a:off x="225588" y="854613"/>
            <a:ext cx="8674500" cy="3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2921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921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21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8233" y="4654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225587" y="802614"/>
            <a:ext cx="8674500" cy="3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65100" rIns="65100" bIns="65100" anchor="t" anchorCtr="0">
            <a:noAutofit/>
          </a:bodyPr>
          <a:lstStyle>
            <a:lvl1pPr marL="457200" marR="0" lvl="0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32550" rIns="65100" bIns="3255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org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hyperlink" Target="https://www.anaconda.com/data-science-platform/" TargetMode="Externa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subTitle" idx="1"/>
          </p:nvPr>
        </p:nvSpPr>
        <p:spPr>
          <a:xfrm>
            <a:off x="1430400" y="2842900"/>
            <a:ext cx="62832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Python for Data Science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2363775" y="3803725"/>
            <a:ext cx="42504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Course Introduction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646673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 Explore Data Science Academy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237601" y="125313"/>
            <a:ext cx="9136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600" tIns="37800" rIns="75600" bIns="37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Your Project | </a:t>
            </a:r>
            <a:r>
              <a:rPr lang="en"/>
              <a:t>Building Functions to Calculate Metrics using Eskom Data</a:t>
            </a:r>
            <a:endParaRPr sz="1600" b="1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1"/>
          </p:nvPr>
        </p:nvSpPr>
        <p:spPr>
          <a:xfrm>
            <a:off x="237600" y="778200"/>
            <a:ext cx="8755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b="1"/>
              <a:t>Problem Statement:  </a:t>
            </a:r>
            <a:r>
              <a:rPr lang="en"/>
              <a:t>You need to build python functions which calculate/analyse data from Eskom</a:t>
            </a:r>
            <a:endParaRPr sz="1200" u="none" strike="noStrike" cap="none">
              <a:solidFill>
                <a:schemeClr val="dk1"/>
              </a:solidFill>
            </a:endParaRPr>
          </a:p>
        </p:txBody>
      </p:sp>
      <p:sp>
        <p:nvSpPr>
          <p:cNvPr id="278" name="Google Shape;278;p35"/>
          <p:cNvSpPr txBox="1"/>
          <p:nvPr/>
        </p:nvSpPr>
        <p:spPr>
          <a:xfrm>
            <a:off x="351694" y="1145869"/>
            <a:ext cx="3718200" cy="24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Your Context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1668763" y="1526909"/>
            <a:ext cx="2401200" cy="13509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27000" tIns="27000" rIns="27000" bIns="27000" anchor="t" anchorCtr="0">
            <a:noAutofit/>
          </a:bodyPr>
          <a:lstStyle/>
          <a:p>
            <a:pPr marL="342900" marR="0" lvl="0" indent="-234950" algn="l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are a </a:t>
            </a: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Scientist at Eskom</a:t>
            </a:r>
            <a:b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234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Eskom 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requires certain </a:t>
            </a: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be calculated for their analytics team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4774700" y="1145869"/>
            <a:ext cx="3718200" cy="24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Your role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6091946" y="1527011"/>
            <a:ext cx="2400900" cy="13509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27000" tIns="27000" rIns="27000" bIns="27000" anchor="t" anchorCtr="0">
            <a:noAutofit/>
          </a:bodyPr>
          <a:lstStyle/>
          <a:p>
            <a:pPr marL="342900" marR="0" lvl="0" indent="-234950" algn="l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Build 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functions 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b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234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These 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functions 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will need to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 both 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numeric &amp; text data</a:t>
            </a: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351694" y="3031441"/>
            <a:ext cx="3718200" cy="24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Stuff you need to Know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1668871" y="3362323"/>
            <a:ext cx="2401200" cy="12312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27000" tIns="27000" rIns="27000" bIns="27000" anchor="t" anchorCtr="0">
            <a:noAutofit/>
          </a:bodyPr>
          <a:lstStyle/>
          <a:p>
            <a:pPr marL="342900" marR="0" lvl="0" indent="-234950" algn="l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manipulation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234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234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 Statistics and Aggregations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234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 definitions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234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PEP8 coding style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6092091" y="3362405"/>
            <a:ext cx="2400900" cy="12312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27000" tIns="27000" rIns="27000" bIns="27000" anchor="t" anchorCtr="0">
            <a:noAutofit/>
          </a:bodyPr>
          <a:lstStyle/>
          <a:p>
            <a:pPr marL="342900" marR="0" lvl="0" indent="-234950" algn="l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</a:t>
            </a: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functions 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outputs </a:t>
            </a: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metrics</a:t>
            </a:r>
            <a:b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234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➢"/>
            </a:pP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Submit functions </a:t>
            </a:r>
            <a:r>
              <a:rPr lang="en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the end of the sprint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l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4774700" y="3031441"/>
            <a:ext cx="3718200" cy="24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Your Job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6751" y="3362406"/>
            <a:ext cx="1278376" cy="122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334" y="3477018"/>
            <a:ext cx="1278359" cy="81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0462" y="1536606"/>
            <a:ext cx="1321484" cy="12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2181" y="1533694"/>
            <a:ext cx="1350658" cy="135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>
            <a:spLocks noGrp="1"/>
          </p:cNvSpPr>
          <p:nvPr>
            <p:ph type="title"/>
          </p:nvPr>
        </p:nvSpPr>
        <p:spPr>
          <a:xfrm>
            <a:off x="237602" y="125312"/>
            <a:ext cx="9136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600" tIns="37800" rIns="75600" bIns="37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/>
              <a:t>Your Project | Building Functions to Calculate Metrics using Eskom Data</a:t>
            </a:r>
            <a:endParaRPr sz="1600" b="1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6"/>
          <p:cNvSpPr txBox="1">
            <a:spLocks noGrp="1"/>
          </p:cNvSpPr>
          <p:nvPr>
            <p:ph type="body" idx="1"/>
          </p:nvPr>
        </p:nvSpPr>
        <p:spPr>
          <a:xfrm>
            <a:off x="229151" y="734118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For this project your main task will be to build a </a:t>
            </a:r>
            <a:r>
              <a:rPr lang="en" b="1"/>
              <a:t>module</a:t>
            </a:r>
            <a:r>
              <a:rPr lang="en"/>
              <a:t> which looks at the following: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3415793" y="1786100"/>
            <a:ext cx="2588700" cy="1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What are you building?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3415794" y="2071730"/>
            <a:ext cx="2588700" cy="6855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</a:t>
            </a: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take in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list or a pandas dataframe and returns either a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dictionary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a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651946" y="2077006"/>
            <a:ext cx="2067900" cy="676500"/>
          </a:xfrm>
          <a:prstGeom prst="homePlate">
            <a:avLst>
              <a:gd name="adj" fmla="val 28000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1397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Numerical Metrics (Statistics &amp; Time Series analysis)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426360" y="2245446"/>
            <a:ext cx="338100" cy="3381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6103548" y="2072535"/>
            <a:ext cx="2588700" cy="6855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and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ubmit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f</a:t>
            </a:r>
            <a:r>
              <a:rPr lang="en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unctions</a:t>
            </a:r>
            <a:r>
              <a:rPr lang="en"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increasing difficulty:</a:t>
            </a:r>
            <a:endParaRPr sz="9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222250" algn="l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➢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 Functions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calculated metrics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222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➢"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Function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data 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6112302" y="1787799"/>
            <a:ext cx="2588700" cy="19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What do you need to do?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3415791" y="2843954"/>
            <a:ext cx="2588700" cy="6855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take in text data as either a list or as a dataframe and returns a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or pandas dataframe </a:t>
            </a:r>
            <a:endParaRPr sz="9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651947" y="2891326"/>
            <a:ext cx="2136600" cy="676500"/>
          </a:xfrm>
          <a:prstGeom prst="homePlate">
            <a:avLst>
              <a:gd name="adj" fmla="val 28000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13970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</a:pPr>
            <a:r>
              <a:rPr lang="en" sz="11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Twitter Data Processing (Text/Language)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426357" y="3026138"/>
            <a:ext cx="338100" cy="3381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6103546" y="2844758"/>
            <a:ext cx="2588700" cy="6855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and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ubmit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unctions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increasing difficulty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225573" y="118975"/>
            <a:ext cx="8463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600" tIns="37800" rIns="75600" bIns="37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Using Programming to Solve Problems</a:t>
            </a:r>
            <a:endParaRPr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1"/>
          </p:nvPr>
        </p:nvSpPr>
        <p:spPr>
          <a:xfrm>
            <a:off x="225600" y="2896125"/>
            <a:ext cx="4245000" cy="19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Programming is a toolbox for </a:t>
            </a:r>
            <a:r>
              <a:rPr lang="en" sz="1200" b="1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solving problems</a:t>
            </a:r>
            <a:endParaRPr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Programming is </a:t>
            </a:r>
            <a:r>
              <a:rPr lang="en" sz="1200" b="1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chunking a problem</a:t>
            </a: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into smaller units which are easy to solve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Good programming allows us to solve a problem once, and </a:t>
            </a:r>
            <a:r>
              <a:rPr lang="en" b="1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apply that solution in solving other problems.</a:t>
            </a:r>
            <a:endParaRPr b="1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b="1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7"/>
          <p:cNvSpPr txBox="1">
            <a:spLocks noGrp="1"/>
          </p:cNvSpPr>
          <p:nvPr>
            <p:ph type="body" idx="2"/>
          </p:nvPr>
        </p:nvSpPr>
        <p:spPr>
          <a:xfrm>
            <a:off x="4655196" y="854614"/>
            <a:ext cx="4245000" cy="3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03200" marR="0" lvl="0" indent="-1270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270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lot of problems </a:t>
            </a:r>
            <a:r>
              <a:rPr lang="en" sz="1200" b="1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have already been solved</a:t>
            </a: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we just need to know where to look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lang="en" sz="1200" b="1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is key</a:t>
            </a:r>
            <a:r>
              <a:rPr lang="en" sz="12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waiting sucks!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203200" marR="0" lvl="0" indent="-1778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real skill is to be able to tweak them to use for 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specific </a:t>
            </a: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purpose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7" descr="Image result for if i had an hour to solve a proble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233" y="1088832"/>
            <a:ext cx="4165467" cy="19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 descr="Image result for google maps cape tow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7421" y="1088832"/>
            <a:ext cx="2900325" cy="201451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/>
          <p:nvPr/>
        </p:nvSpPr>
        <p:spPr>
          <a:xfrm>
            <a:off x="265233" y="744451"/>
            <a:ext cx="4205100" cy="270000"/>
          </a:xfrm>
          <a:prstGeom prst="rect">
            <a:avLst/>
          </a:prstGeom>
          <a:solidFill>
            <a:srgbClr val="03405A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Programming is problem solving</a:t>
            </a:r>
            <a:endParaRPr sz="1100" i="0" u="none" strike="noStrike" cap="non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7"/>
          <p:cNvSpPr/>
          <p:nvPr/>
        </p:nvSpPr>
        <p:spPr>
          <a:xfrm>
            <a:off x="4655196" y="742199"/>
            <a:ext cx="4205100" cy="270000"/>
          </a:xfrm>
          <a:prstGeom prst="rect">
            <a:avLst/>
          </a:prstGeom>
          <a:solidFill>
            <a:srgbClr val="03405A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Implementing cool algorithms</a:t>
            </a:r>
            <a:endParaRPr sz="1100" i="0" u="none" strike="noStrike" cap="non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174575" y="4754050"/>
            <a:ext cx="282000" cy="38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What is an Algorithm?</a:t>
            </a:r>
            <a:endParaRPr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1806319" y="1096088"/>
            <a:ext cx="7128900" cy="3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03200" lvl="0" indent="-1270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There are often many different algorithms which can be used to solve the same problem. Thus, it makes sense to develop techniques that allow us to: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413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Montserrat"/>
              <a:buChar char="•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compare different algorithms based on their “efficiency”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41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•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choose the most efficient algorithm for the problem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efficiency of any algorithmic solution is a measure of the: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4130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Montserrat"/>
              <a:buChar char="•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Time efficiency: the time it takes to execute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413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•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Space efficiency:  space/memory it uses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SzPts val="12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Big O Notation represents the (order of the) maximum number of steps that an algorithm would require to find a solution to a problem, as a function of the input size.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2"/>
          </p:nvPr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SzPts val="12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lang="en" b="1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ALGORITHM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is a set of instructions to be followed to solve a problem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8"/>
          <p:cNvSpPr/>
          <p:nvPr/>
        </p:nvSpPr>
        <p:spPr>
          <a:xfrm>
            <a:off x="225575" y="1248550"/>
            <a:ext cx="1458900" cy="555600"/>
          </a:xfrm>
          <a:prstGeom prst="homePlate">
            <a:avLst>
              <a:gd name="adj" fmla="val 26697"/>
            </a:avLst>
          </a:prstGeom>
          <a:solidFill>
            <a:srgbClr val="03405A"/>
          </a:solidFill>
          <a:ln w="9525" cap="flat" cmpd="sng">
            <a:solidFill>
              <a:srgbClr val="90D1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Why do complexity analysis?</a:t>
            </a:r>
            <a:endParaRPr sz="1100" b="1" i="0" u="none" strike="noStrike" cap="non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8"/>
          <p:cNvSpPr/>
          <p:nvPr/>
        </p:nvSpPr>
        <p:spPr>
          <a:xfrm>
            <a:off x="225575" y="2464699"/>
            <a:ext cx="1458900" cy="555600"/>
          </a:xfrm>
          <a:prstGeom prst="homePlate">
            <a:avLst>
              <a:gd name="adj" fmla="val 26697"/>
            </a:avLst>
          </a:prstGeom>
          <a:solidFill>
            <a:srgbClr val="03405A"/>
          </a:solidFill>
          <a:ln w="9525" cap="flat" cmpd="sng">
            <a:solidFill>
              <a:srgbClr val="90D1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How do we measure efficiency?</a:t>
            </a:r>
            <a:endParaRPr sz="1100" b="1" i="0" u="none" strike="noStrike" cap="non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8"/>
          <p:cNvSpPr/>
          <p:nvPr/>
        </p:nvSpPr>
        <p:spPr>
          <a:xfrm>
            <a:off x="225575" y="3442750"/>
            <a:ext cx="1458900" cy="555600"/>
          </a:xfrm>
          <a:prstGeom prst="homePlate">
            <a:avLst>
              <a:gd name="adj" fmla="val 26697"/>
            </a:avLst>
          </a:prstGeom>
          <a:solidFill>
            <a:srgbClr val="03405A"/>
          </a:solidFill>
          <a:ln w="9525" cap="flat" cmpd="sng">
            <a:solidFill>
              <a:srgbClr val="90D1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What is </a:t>
            </a:r>
            <a:endParaRPr sz="1100" b="1" i="0" u="none" strike="noStrike" cap="non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Big O Notation?</a:t>
            </a:r>
            <a:endParaRPr sz="1100" b="1" i="0" u="none" strike="noStrike" cap="non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8"/>
          <p:cNvSpPr/>
          <p:nvPr/>
        </p:nvSpPr>
        <p:spPr>
          <a:xfrm>
            <a:off x="262613" y="4152225"/>
            <a:ext cx="1416000" cy="398700"/>
          </a:xfrm>
          <a:prstGeom prst="homePlate">
            <a:avLst>
              <a:gd name="adj" fmla="val 0"/>
            </a:avLst>
          </a:prstGeom>
          <a:solidFill>
            <a:srgbClr val="90D1ED"/>
          </a:solidFill>
          <a:ln w="9525" cap="flat" cmpd="sng">
            <a:solidFill>
              <a:srgbClr val="0340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Constant Time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O(1)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2083894" y="4152225"/>
            <a:ext cx="1416000" cy="398700"/>
          </a:xfrm>
          <a:prstGeom prst="homePlate">
            <a:avLst>
              <a:gd name="adj" fmla="val 0"/>
            </a:avLst>
          </a:prstGeom>
          <a:solidFill>
            <a:srgbClr val="90D1ED"/>
          </a:solidFill>
          <a:ln w="9525" cap="flat" cmpd="sng">
            <a:solidFill>
              <a:srgbClr val="0340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Logarithmic Time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O(logN)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3905175" y="4152225"/>
            <a:ext cx="1416000" cy="398700"/>
          </a:xfrm>
          <a:prstGeom prst="homePlate">
            <a:avLst>
              <a:gd name="adj" fmla="val 0"/>
            </a:avLst>
          </a:prstGeom>
          <a:solidFill>
            <a:srgbClr val="90D1ED"/>
          </a:solidFill>
          <a:ln w="9525" cap="flat" cmpd="sng">
            <a:solidFill>
              <a:srgbClr val="0340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Linear Time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O(n)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5726456" y="4152225"/>
            <a:ext cx="1416000" cy="398700"/>
          </a:xfrm>
          <a:prstGeom prst="homePlate">
            <a:avLst>
              <a:gd name="adj" fmla="val 0"/>
            </a:avLst>
          </a:prstGeom>
          <a:solidFill>
            <a:srgbClr val="90D1ED"/>
          </a:solidFill>
          <a:ln w="9525" cap="flat" cmpd="sng">
            <a:solidFill>
              <a:srgbClr val="0340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Polynomial Time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O(n</a:t>
            </a:r>
            <a:r>
              <a:rPr lang="en" sz="1100" i="0" u="none" strike="noStrike" cap="none" baseline="300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450" y="1495325"/>
            <a:ext cx="2152350" cy="14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7384798" y="4152225"/>
            <a:ext cx="1416000" cy="398700"/>
          </a:xfrm>
          <a:prstGeom prst="homePlate">
            <a:avLst>
              <a:gd name="adj" fmla="val 0"/>
            </a:avLst>
          </a:prstGeom>
          <a:solidFill>
            <a:srgbClr val="90D1ED"/>
          </a:solidFill>
          <a:ln w="9525" cap="flat" cmpd="sng">
            <a:solidFill>
              <a:srgbClr val="0340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Exponential Time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O(e</a:t>
            </a:r>
            <a:r>
              <a:rPr lang="en" sz="1100" i="0" u="none" strike="noStrike" cap="none" baseline="30000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 sz="1100" i="0" u="none" strike="noStrike" cap="none">
                <a:solidFill>
                  <a:srgbClr val="03405A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 i="0" u="none" strike="noStrike" cap="none">
              <a:solidFill>
                <a:srgbClr val="0340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222900" y="119200"/>
            <a:ext cx="84582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600" tIns="37800" rIns="75600" bIns="37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/>
              <a:t>An Introduction to Python </a:t>
            </a:r>
            <a:endParaRPr sz="1600" b="1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169200" y="554150"/>
            <a:ext cx="85119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>
                <a:solidFill>
                  <a:schemeClr val="accent3"/>
                </a:solidFill>
                <a:highlight>
                  <a:srgbClr val="FFFFFF"/>
                </a:highlight>
              </a:rPr>
              <a:t>Python is an interpreted, high-level and general-purpose programming language.</a:t>
            </a:r>
            <a:endParaRPr i="0" u="none" strike="noStrike" cap="none">
              <a:solidFill>
                <a:schemeClr val="accent3"/>
              </a:solidFill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225425" y="1257300"/>
            <a:ext cx="2700300" cy="2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</a:pPr>
            <a:r>
              <a:rPr lang="en" sz="12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Python Programming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9"/>
          <p:cNvSpPr/>
          <p:nvPr/>
        </p:nvSpPr>
        <p:spPr>
          <a:xfrm>
            <a:off x="3221925" y="1257300"/>
            <a:ext cx="5459100" cy="2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7000" tIns="27000" rIns="27000" bIns="27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</a:pPr>
            <a:r>
              <a:rPr lang="en" sz="12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Applications of Python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225450" y="1731431"/>
            <a:ext cx="2700300" cy="3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Why Python?</a:t>
            </a:r>
            <a:endParaRPr sz="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225450" y="2753358"/>
            <a:ext cx="2700300" cy="3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Popularity behind Python</a:t>
            </a:r>
            <a:endParaRPr sz="1200" b="1"/>
          </a:p>
        </p:txBody>
      </p:sp>
      <p:sp>
        <p:nvSpPr>
          <p:cNvPr id="160" name="Google Shape;160;p29"/>
          <p:cNvSpPr txBox="1"/>
          <p:nvPr/>
        </p:nvSpPr>
        <p:spPr>
          <a:xfrm>
            <a:off x="225431" y="3795257"/>
            <a:ext cx="2700300" cy="35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Python IDE’s</a:t>
            </a:r>
            <a:endParaRPr sz="1200" b="1"/>
          </a:p>
        </p:txBody>
      </p:sp>
      <p:sp>
        <p:nvSpPr>
          <p:cNvPr id="161" name="Google Shape;161;p29"/>
          <p:cNvSpPr txBox="1"/>
          <p:nvPr/>
        </p:nvSpPr>
        <p:spPr>
          <a:xfrm>
            <a:off x="3223594" y="1731431"/>
            <a:ext cx="2447700" cy="32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Web applications</a:t>
            </a:r>
            <a:endParaRPr sz="1200" b="1"/>
          </a:p>
        </p:txBody>
      </p:sp>
      <p:sp>
        <p:nvSpPr>
          <p:cNvPr id="162" name="Google Shape;162;p29"/>
          <p:cNvSpPr txBox="1"/>
          <p:nvPr/>
        </p:nvSpPr>
        <p:spPr>
          <a:xfrm>
            <a:off x="6233325" y="1731431"/>
            <a:ext cx="2447700" cy="32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Finance and trading</a:t>
            </a:r>
            <a:endParaRPr sz="1200" b="1"/>
          </a:p>
        </p:txBody>
      </p:sp>
      <p:sp>
        <p:nvSpPr>
          <p:cNvPr id="163" name="Google Shape;163;p29"/>
          <p:cNvSpPr txBox="1"/>
          <p:nvPr/>
        </p:nvSpPr>
        <p:spPr>
          <a:xfrm>
            <a:off x="3223594" y="3241069"/>
            <a:ext cx="2447700" cy="32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Mapping and geography</a:t>
            </a:r>
            <a:endParaRPr sz="1200" b="1"/>
          </a:p>
        </p:txBody>
      </p:sp>
      <p:sp>
        <p:nvSpPr>
          <p:cNvPr id="164" name="Google Shape;164;p29"/>
          <p:cNvSpPr txBox="1"/>
          <p:nvPr/>
        </p:nvSpPr>
        <p:spPr>
          <a:xfrm>
            <a:off x="6233325" y="3241069"/>
            <a:ext cx="2447700" cy="3204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Data science </a:t>
            </a:r>
            <a:endParaRPr sz="1200" b="1"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081" y="3669599"/>
            <a:ext cx="1813170" cy="94511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231750" y="2097319"/>
            <a:ext cx="27003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accent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Simple, versatile and easy to maintain</a:t>
            </a:r>
            <a:endParaRPr sz="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Runs on an interpreter system, faster execution of code </a:t>
            </a:r>
            <a:endParaRPr sz="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231750" y="3124944"/>
            <a:ext cx="27003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More productive</a:t>
            </a:r>
            <a:endParaRPr sz="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Rich set of libraries and frameworks </a:t>
            </a:r>
            <a:endParaRPr sz="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Large community </a:t>
            </a:r>
            <a:endParaRPr sz="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231750" y="4152563"/>
            <a:ext cx="27003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PyCharm</a:t>
            </a:r>
            <a:endParaRPr sz="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Spyder </a:t>
            </a:r>
            <a:endParaRPr sz="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IDLE</a:t>
            </a:r>
            <a:endParaRPr sz="9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626" y="2156391"/>
            <a:ext cx="1471086" cy="98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000" y="2464411"/>
            <a:ext cx="622024" cy="62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6100" y="2156384"/>
            <a:ext cx="622026" cy="6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7900" y="2156375"/>
            <a:ext cx="622026" cy="62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2189" y="3586327"/>
            <a:ext cx="1209950" cy="11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225588" y="118978"/>
            <a:ext cx="86745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600" tIns="37800" rIns="75600" bIns="37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3405A"/>
                </a:solidFill>
                <a:latin typeface="Arial"/>
                <a:ea typeface="Arial"/>
                <a:cs typeface="Arial"/>
                <a:sym typeface="Arial"/>
              </a:rPr>
              <a:t>All you need to do data science in Python…</a:t>
            </a:r>
            <a:endParaRPr>
              <a:solidFill>
                <a:srgbClr val="03405A"/>
              </a:solidFill>
            </a:endParaRPr>
          </a:p>
        </p:txBody>
      </p:sp>
      <p:sp>
        <p:nvSpPr>
          <p:cNvPr id="179" name="Google Shape;179;p30" descr="Image result for python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 descr="Image result for anaconda python"/>
          <p:cNvSpPr/>
          <p:nvPr/>
        </p:nvSpPr>
        <p:spPr>
          <a:xfrm>
            <a:off x="4572000" y="25717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30" descr="Image result for python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588" y="942622"/>
            <a:ext cx="1619980" cy="1619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1845600" y="943360"/>
            <a:ext cx="39588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is a programming language that lets you work quickly and integrate systems more effectively.</a:t>
            </a:r>
            <a:endParaRPr sz="12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will be using Python 3+ for the rest of this course.</a:t>
            </a: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30" descr="http://www.gurobi.com/images/logo-anaconda.png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1313" y="2194140"/>
            <a:ext cx="3239960" cy="1619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3638800" y="2204900"/>
            <a:ext cx="43068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Anaconda is the world’s most popular Python data science platform.</a:t>
            </a:r>
            <a:endParaRPr sz="12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Conda is a package manager to make sure all dependencies are managed so that everything works!</a:t>
            </a: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30" descr="https://avatars3.githubusercontent.com/u/7388996?s=400&amp;v=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2634" y="3466458"/>
            <a:ext cx="1619980" cy="161998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5665625" y="3692028"/>
            <a:ext cx="33396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27000" rIns="27000" bIns="270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Jupyter exists to develop open-source software, open-standards, and services for interactive computing across dozens of programming languages</a:t>
            </a:r>
            <a:endParaRPr sz="120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169207" y="89225"/>
            <a:ext cx="8531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775" tIns="35900" rIns="71775" bIns="35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/>
              <a:t>Course Components: Basic building blocks of Python</a:t>
            </a:r>
            <a:endParaRPr sz="1600" b="1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169200" y="554150"/>
            <a:ext cx="85317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32550" rIns="65100" bIns="325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In this course, we will be covering the basic building blocks of Python for data science that will set us on a smooth trajectory into data science. Below are some of the concepts we will cover:</a:t>
            </a:r>
            <a:endParaRPr sz="12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612431" y="1617988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Basic functions </a:t>
            </a:r>
            <a:endParaRPr sz="1000"/>
          </a:p>
        </p:txBody>
      </p:sp>
      <p:sp>
        <p:nvSpPr>
          <p:cNvPr id="195" name="Google Shape;195;p31"/>
          <p:cNvSpPr txBox="1"/>
          <p:nvPr/>
        </p:nvSpPr>
        <p:spPr>
          <a:xfrm>
            <a:off x="612431" y="2189384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PEP8 coding style</a:t>
            </a:r>
            <a:endParaRPr sz="1000"/>
          </a:p>
        </p:txBody>
      </p:sp>
      <p:sp>
        <p:nvSpPr>
          <p:cNvPr id="196" name="Google Shape;196;p31"/>
          <p:cNvSpPr txBox="1"/>
          <p:nvPr/>
        </p:nvSpPr>
        <p:spPr>
          <a:xfrm>
            <a:off x="612431" y="3903494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Recursive functions </a:t>
            </a:r>
            <a:endParaRPr sz="1000"/>
          </a:p>
        </p:txBody>
      </p:sp>
      <p:sp>
        <p:nvSpPr>
          <p:cNvPr id="197" name="Google Shape;197;p31"/>
          <p:cNvSpPr txBox="1"/>
          <p:nvPr/>
        </p:nvSpPr>
        <p:spPr>
          <a:xfrm>
            <a:off x="250174" y="1127318"/>
            <a:ext cx="2797500" cy="37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lang="en"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will we cover? </a:t>
            </a:r>
            <a:endParaRPr sz="11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3367272" y="1127318"/>
            <a:ext cx="2565000" cy="37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Purpose in Python</a:t>
            </a:r>
            <a:endParaRPr sz="11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612431" y="2760754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Primitive data structures </a:t>
            </a:r>
            <a:endParaRPr sz="11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612431" y="3332124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Modules and Packages </a:t>
            </a:r>
            <a:endParaRPr sz="11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3613281" y="1617988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Set of instructions that are executed when called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3613281" y="2189363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Write clean and efficient code</a:t>
            </a:r>
            <a:endParaRPr sz="1000">
              <a:solidFill>
                <a:schemeClr val="accent3"/>
              </a:solidFill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3613281" y="2760738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Organize and store data that is easily accessible 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3613281" y="3332113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Allows  logical organization of code </a:t>
            </a:r>
            <a:endParaRPr sz="1000"/>
          </a:p>
        </p:txBody>
      </p:sp>
      <p:sp>
        <p:nvSpPr>
          <p:cNvPr id="205" name="Google Shape;205;p31"/>
          <p:cNvSpPr txBox="1"/>
          <p:nvPr/>
        </p:nvSpPr>
        <p:spPr>
          <a:xfrm>
            <a:off x="3613281" y="3903488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Reduces complexity of a task 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600" y="1828024"/>
            <a:ext cx="2565001" cy="214493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612431" y="4474869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Python scripting </a:t>
            </a:r>
            <a:endParaRPr sz="1000"/>
          </a:p>
        </p:txBody>
      </p:sp>
      <p:sp>
        <p:nvSpPr>
          <p:cNvPr id="208" name="Google Shape;208;p31"/>
          <p:cNvSpPr txBox="1"/>
          <p:nvPr/>
        </p:nvSpPr>
        <p:spPr>
          <a:xfrm>
            <a:off x="3613281" y="4474869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Compile and execute Python code 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169207" y="89225"/>
            <a:ext cx="85161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775" tIns="35900" rIns="71775" bIns="35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/>
              <a:t>Course Components: Data wrangling with Python </a:t>
            </a:r>
            <a:endParaRPr sz="1600" b="1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169200" y="554150"/>
            <a:ext cx="85161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32550" rIns="65100" bIns="32550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  <a:highlight>
                  <a:srgbClr val="FFFFFF"/>
                </a:highlight>
              </a:rPr>
              <a:t>We will explore  Python’s built-in features that can be integrated for data wrangling.</a:t>
            </a:r>
            <a:endParaRPr sz="1200" i="0" u="none" strike="noStrike" cap="none">
              <a:solidFill>
                <a:schemeClr val="accent3"/>
              </a:solidFill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1046700" y="1674281"/>
            <a:ext cx="2073000" cy="38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DataFrame creation</a:t>
            </a:r>
            <a:endParaRPr sz="800">
              <a:solidFill>
                <a:schemeClr val="accent3"/>
              </a:solidFill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1046700" y="2162421"/>
            <a:ext cx="2073000" cy="38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Data manipulation</a:t>
            </a:r>
            <a:endParaRPr sz="1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684449" y="1125268"/>
            <a:ext cx="2797500" cy="37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Data wrangling with Pandas </a:t>
            </a:r>
            <a:endParaRPr sz="11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725006" y="3188194"/>
            <a:ext cx="2757300" cy="37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Data wrangling with Numpy </a:t>
            </a:r>
            <a:endParaRPr sz="11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1067006" y="3788241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Multi-dimensional arrays and matrices</a:t>
            </a:r>
            <a:endParaRPr sz="1000"/>
          </a:p>
        </p:txBody>
      </p:sp>
      <p:sp>
        <p:nvSpPr>
          <p:cNvPr id="221" name="Google Shape;221;p32"/>
          <p:cNvSpPr txBox="1"/>
          <p:nvPr/>
        </p:nvSpPr>
        <p:spPr>
          <a:xfrm>
            <a:off x="1067006" y="4414397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Perform mathematical operation on entire dataset.  </a:t>
            </a:r>
            <a:endParaRPr sz="1000"/>
          </a:p>
        </p:txBody>
      </p:sp>
      <p:sp>
        <p:nvSpPr>
          <p:cNvPr id="222" name="Google Shape;222;p32"/>
          <p:cNvSpPr txBox="1"/>
          <p:nvPr/>
        </p:nvSpPr>
        <p:spPr>
          <a:xfrm>
            <a:off x="1046700" y="2650561"/>
            <a:ext cx="2073000" cy="38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 </a:t>
            </a:r>
            <a:endParaRPr sz="1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4572000" y="1108450"/>
            <a:ext cx="1201200" cy="1077900"/>
          </a:xfrm>
          <a:prstGeom prst="rect">
            <a:avLst/>
          </a:prstGeom>
          <a:solidFill>
            <a:srgbClr val="CC4125"/>
          </a:solidFill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DataFrames</a:t>
            </a:r>
            <a:endParaRPr b="1"/>
          </a:p>
        </p:txBody>
      </p:sp>
      <p:sp>
        <p:nvSpPr>
          <p:cNvPr id="224" name="Google Shape;224;p32"/>
          <p:cNvSpPr/>
          <p:nvPr/>
        </p:nvSpPr>
        <p:spPr>
          <a:xfrm>
            <a:off x="4063800" y="3443825"/>
            <a:ext cx="1016400" cy="13668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Grouping data</a:t>
            </a:r>
            <a:endParaRPr b="1"/>
          </a:p>
        </p:txBody>
      </p:sp>
      <p:sp>
        <p:nvSpPr>
          <p:cNvPr id="225" name="Google Shape;225;p32"/>
          <p:cNvSpPr/>
          <p:nvPr/>
        </p:nvSpPr>
        <p:spPr>
          <a:xfrm>
            <a:off x="7809200" y="1458263"/>
            <a:ext cx="1016400" cy="1077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Filtering data</a:t>
            </a:r>
            <a:endParaRPr b="1"/>
          </a:p>
        </p:txBody>
      </p:sp>
      <p:sp>
        <p:nvSpPr>
          <p:cNvPr id="226" name="Google Shape;226;p32"/>
          <p:cNvSpPr/>
          <p:nvPr/>
        </p:nvSpPr>
        <p:spPr>
          <a:xfrm>
            <a:off x="5717725" y="3769300"/>
            <a:ext cx="1182300" cy="8469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Exporting data</a:t>
            </a:r>
            <a:endParaRPr b="1"/>
          </a:p>
        </p:txBody>
      </p:sp>
      <p:sp>
        <p:nvSpPr>
          <p:cNvPr id="227" name="Google Shape;227;p32"/>
          <p:cNvSpPr/>
          <p:nvPr/>
        </p:nvSpPr>
        <p:spPr>
          <a:xfrm>
            <a:off x="7809200" y="3174175"/>
            <a:ext cx="1016400" cy="970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Dropping missing values </a:t>
            </a:r>
            <a:endParaRPr b="1"/>
          </a:p>
        </p:txBody>
      </p:sp>
      <p:sp>
        <p:nvSpPr>
          <p:cNvPr id="228" name="Google Shape;228;p32"/>
          <p:cNvSpPr/>
          <p:nvPr/>
        </p:nvSpPr>
        <p:spPr>
          <a:xfrm>
            <a:off x="6313750" y="1034038"/>
            <a:ext cx="954900" cy="1077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Merging data </a:t>
            </a:r>
            <a:endParaRPr b="1"/>
          </a:p>
        </p:txBody>
      </p:sp>
      <p:sp>
        <p:nvSpPr>
          <p:cNvPr id="229" name="Google Shape;229;p32"/>
          <p:cNvSpPr/>
          <p:nvPr/>
        </p:nvSpPr>
        <p:spPr>
          <a:xfrm>
            <a:off x="3636675" y="2534438"/>
            <a:ext cx="1312200" cy="5613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Aggregation</a:t>
            </a:r>
            <a:endParaRPr b="1"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110" y="2350987"/>
            <a:ext cx="2303565" cy="117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2"/>
          <p:cNvCxnSpPr/>
          <p:nvPr/>
        </p:nvCxnSpPr>
        <p:spPr>
          <a:xfrm>
            <a:off x="5128100" y="2186750"/>
            <a:ext cx="261900" cy="23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32"/>
          <p:cNvCxnSpPr>
            <a:stCxn id="228" idx="2"/>
          </p:cNvCxnSpPr>
          <p:nvPr/>
        </p:nvCxnSpPr>
        <p:spPr>
          <a:xfrm flipH="1">
            <a:off x="6683500" y="2111938"/>
            <a:ext cx="107700" cy="24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32"/>
          <p:cNvCxnSpPr>
            <a:endCxn id="230" idx="1"/>
          </p:cNvCxnSpPr>
          <p:nvPr/>
        </p:nvCxnSpPr>
        <p:spPr>
          <a:xfrm>
            <a:off x="4948910" y="2815237"/>
            <a:ext cx="208200" cy="125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32"/>
          <p:cNvCxnSpPr>
            <a:stCxn id="224" idx="3"/>
          </p:cNvCxnSpPr>
          <p:nvPr/>
        </p:nvCxnSpPr>
        <p:spPr>
          <a:xfrm rot="10800000" flipH="1">
            <a:off x="5080200" y="3535925"/>
            <a:ext cx="449100" cy="59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32"/>
          <p:cNvCxnSpPr>
            <a:stCxn id="225" idx="1"/>
          </p:cNvCxnSpPr>
          <p:nvPr/>
        </p:nvCxnSpPr>
        <p:spPr>
          <a:xfrm flipH="1">
            <a:off x="7484300" y="1997213"/>
            <a:ext cx="324900" cy="297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32"/>
          <p:cNvCxnSpPr>
            <a:stCxn id="227" idx="1"/>
          </p:cNvCxnSpPr>
          <p:nvPr/>
        </p:nvCxnSpPr>
        <p:spPr>
          <a:xfrm rot="10800000">
            <a:off x="7453400" y="3511075"/>
            <a:ext cx="355800" cy="14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2"/>
          <p:cNvCxnSpPr>
            <a:stCxn id="226" idx="0"/>
            <a:endCxn id="230" idx="2"/>
          </p:cNvCxnSpPr>
          <p:nvPr/>
        </p:nvCxnSpPr>
        <p:spPr>
          <a:xfrm rot="10800000">
            <a:off x="6308875" y="3530200"/>
            <a:ext cx="0" cy="23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169207" y="89225"/>
            <a:ext cx="85470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775" tIns="35900" rIns="71775" bIns="35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/>
              <a:t>Course Components: Statistical analysis with Python </a:t>
            </a:r>
            <a:endParaRPr sz="1600" b="1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298500" y="554250"/>
            <a:ext cx="8547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100" tIns="32550" rIns="65100" bIns="3255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We will also be exploring  how to integrate the use of Python’s built-in libraries  for statistical analysis. Below are some of the concepts we will navigate through in the course:</a:t>
            </a:r>
            <a:endParaRPr sz="12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612431" y="1809713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How to differentiate between Inferential and Descriptive Statistics </a:t>
            </a:r>
            <a:endParaRPr sz="1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612431" y="2403259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How to identify the different variable and data types</a:t>
            </a:r>
            <a:endParaRPr sz="1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612431" y="4183894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How to fit data to probability distributions</a:t>
            </a:r>
            <a:endParaRPr sz="1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284399" y="1296718"/>
            <a:ext cx="2797500" cy="37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hat will we cover? </a:t>
            </a:r>
            <a:endParaRPr sz="11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612431" y="2996804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How to Differentiate between Sample and Population Metrics</a:t>
            </a:r>
            <a:endParaRPr sz="10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612431" y="3590349"/>
            <a:ext cx="2073000" cy="45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How to use the scipy package for statistical analysis</a:t>
            </a:r>
            <a:endParaRPr sz="10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525" y="1247962"/>
            <a:ext cx="3099576" cy="26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470" y="2862853"/>
            <a:ext cx="1897067" cy="115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169202" y="89225"/>
            <a:ext cx="49872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600" tIns="37800" rIns="75600" bIns="37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</a:pPr>
            <a:r>
              <a:rPr lang="en"/>
              <a:t>What will you be doing in this course?</a:t>
            </a:r>
            <a:endParaRPr sz="1600" b="1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225625" y="1834406"/>
            <a:ext cx="19707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General background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reading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2487469" y="1834951"/>
            <a:ext cx="19707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specific skills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4780016" y="1823988"/>
            <a:ext cx="19707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 the skills you have learnt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225618" y="1076869"/>
            <a:ext cx="4229700" cy="271500"/>
          </a:xfrm>
          <a:prstGeom prst="rect">
            <a:avLst/>
          </a:prstGeom>
          <a:solidFill>
            <a:srgbClr val="0340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D1ED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4"/>
          <p:cNvSpPr/>
          <p:nvPr/>
        </p:nvSpPr>
        <p:spPr>
          <a:xfrm>
            <a:off x="4743788" y="1452737"/>
            <a:ext cx="1970700" cy="271500"/>
          </a:xfrm>
          <a:prstGeom prst="rect">
            <a:avLst/>
          </a:prstGeom>
          <a:solidFill>
            <a:srgbClr val="96979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Tests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6929186" y="1822019"/>
            <a:ext cx="19707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Move into a real-world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 job!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6900029" y="1451753"/>
            <a:ext cx="1970700" cy="2715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225621" y="1443488"/>
            <a:ext cx="1970700" cy="295500"/>
          </a:xfrm>
          <a:prstGeom prst="rect">
            <a:avLst/>
          </a:prstGeom>
          <a:solidFill>
            <a:srgbClr val="90D1ED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2484707" y="1443761"/>
            <a:ext cx="1970700" cy="295500"/>
          </a:xfrm>
          <a:prstGeom prst="rect">
            <a:avLst/>
          </a:prstGeom>
          <a:solidFill>
            <a:srgbClr val="03405A"/>
          </a:solidFill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D1ED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Trains</a:t>
            </a:r>
            <a:endParaRPr sz="1100" b="1" i="1" u="none" strike="noStrike" cap="non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4743784" y="1081481"/>
            <a:ext cx="4127100" cy="27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lang="en" sz="11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Assessment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6929194" y="2361827"/>
            <a:ext cx="1970700" cy="2166600"/>
          </a:xfrm>
          <a:prstGeom prst="rect">
            <a:avLst/>
          </a:prstGeom>
          <a:solidFill>
            <a:srgbClr val="EDEEE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are a Data Scientist at Eskom. 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Eskom requires certain metrics to be calculated for their analytics team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386744" y="2006917"/>
            <a:ext cx="1970700" cy="24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7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7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2484713" y="2006924"/>
            <a:ext cx="1970700" cy="24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7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sz="7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4743806" y="1999461"/>
            <a:ext cx="1970700" cy="24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25" tIns="25625" rIns="25625" bIns="25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en" sz="7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7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lore DSA">
  <a:themeElements>
    <a:clrScheme name="Explore">
      <a:dk1>
        <a:srgbClr val="000000"/>
      </a:dk1>
      <a:lt1>
        <a:srgbClr val="FFFFFF"/>
      </a:lt1>
      <a:dk2>
        <a:srgbClr val="242852"/>
      </a:dk2>
      <a:lt2>
        <a:srgbClr val="90D1ED"/>
      </a:lt2>
      <a:accent1>
        <a:srgbClr val="4A66AC"/>
      </a:accent1>
      <a:accent2>
        <a:srgbClr val="629DD1"/>
      </a:accent2>
      <a:accent3>
        <a:srgbClr val="03405A"/>
      </a:accent3>
      <a:accent4>
        <a:srgbClr val="7F8FA9"/>
      </a:accent4>
      <a:accent5>
        <a:srgbClr val="5AA2AE"/>
      </a:accent5>
      <a:accent6>
        <a:srgbClr val="9D90A0"/>
      </a:accent6>
      <a:hlink>
        <a:srgbClr val="297FD5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</Words>
  <Application>Microsoft Office PowerPoint</Application>
  <PresentationFormat>On-screen Show (16:9)</PresentationFormat>
  <Paragraphs>167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Verdana</vt:lpstr>
      <vt:lpstr>Arial</vt:lpstr>
      <vt:lpstr>Montserrat</vt:lpstr>
      <vt:lpstr>Calibri</vt:lpstr>
      <vt:lpstr>Simple Light</vt:lpstr>
      <vt:lpstr>Explore DSA</vt:lpstr>
      <vt:lpstr>PowerPoint Presentation</vt:lpstr>
      <vt:lpstr>Using Programming to Solve Problems</vt:lpstr>
      <vt:lpstr>What is an Algorithm?</vt:lpstr>
      <vt:lpstr>An Introduction to Python </vt:lpstr>
      <vt:lpstr>All you need to do data science in Python…</vt:lpstr>
      <vt:lpstr>Course Components: Basic building blocks of Python</vt:lpstr>
      <vt:lpstr>Course Components: Data wrangling with Python </vt:lpstr>
      <vt:lpstr>Course Components: Statistical analysis with Python </vt:lpstr>
      <vt:lpstr>What will you be doing in this course?</vt:lpstr>
      <vt:lpstr>Your Project | Building Functions to Calculate Metrics using Eskom Data</vt:lpstr>
      <vt:lpstr>Your Project | Building Functions to Calculate Metrics using Eskom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Kgarimetsa, Bruce</cp:lastModifiedBy>
  <cp:revision>1</cp:revision>
  <dcterms:modified xsi:type="dcterms:W3CDTF">2023-06-22T18:09:46Z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90bc55e-b3a4-4a20-9a9f-be480d5121a1_Enabled">
    <vt:lpwstr>true</vt:lpwstr>
  </property>
  <property fmtid="{D5CDD505-2E9C-101B-9397-08002B2CF9AE}" pid="3" name="MSIP_Label_a90bc55e-b3a4-4a20-9a9f-be480d5121a1_SetDate">
    <vt:lpwstr>2023-06-22T18:09:33Z</vt:lpwstr>
  </property>
  <property fmtid="{D5CDD505-2E9C-101B-9397-08002B2CF9AE}" pid="4" name="MSIP_Label_a90bc55e-b3a4-4a20-9a9f-be480d5121a1_Method">
    <vt:lpwstr>Privileged</vt:lpwstr>
  </property>
  <property fmtid="{D5CDD505-2E9C-101B-9397-08002B2CF9AE}" pid="5" name="MSIP_Label_a90bc55e-b3a4-4a20-9a9f-be480d5121a1_Name">
    <vt:lpwstr>a90bc55e-b3a4-4a20-9a9f-be480d5121a1</vt:lpwstr>
  </property>
  <property fmtid="{D5CDD505-2E9C-101B-9397-08002B2CF9AE}" pid="6" name="MSIP_Label_a90bc55e-b3a4-4a20-9a9f-be480d5121a1_SiteId">
    <vt:lpwstr>4032514a-830a-4f20-9539-81bbc35b3cd9</vt:lpwstr>
  </property>
  <property fmtid="{D5CDD505-2E9C-101B-9397-08002B2CF9AE}" pid="7" name="MSIP_Label_a90bc55e-b3a4-4a20-9a9f-be480d5121a1_ActionId">
    <vt:lpwstr>c92b57ea-ec59-4ae2-a1dd-c2d6ec5a7a6d</vt:lpwstr>
  </property>
  <property fmtid="{D5CDD505-2E9C-101B-9397-08002B2CF9AE}" pid="8" name="MSIP_Label_a90bc55e-b3a4-4a20-9a9f-be480d5121a1_ContentBits">
    <vt:lpwstr>0</vt:lpwstr>
  </property>
</Properties>
</file>